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9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308" r:id="rId12"/>
    <p:sldId id="271" r:id="rId13"/>
    <p:sldId id="272" r:id="rId14"/>
    <p:sldId id="273" r:id="rId15"/>
    <p:sldId id="277" r:id="rId16"/>
    <p:sldId id="278" r:id="rId17"/>
    <p:sldId id="280" r:id="rId18"/>
    <p:sldId id="281" r:id="rId19"/>
    <p:sldId id="282" r:id="rId20"/>
    <p:sldId id="284" r:id="rId21"/>
    <p:sldId id="288" r:id="rId22"/>
    <p:sldId id="289" r:id="rId23"/>
    <p:sldId id="290" r:id="rId24"/>
    <p:sldId id="297" r:id="rId25"/>
    <p:sldId id="298" r:id="rId26"/>
    <p:sldId id="299" r:id="rId27"/>
    <p:sldId id="301" r:id="rId28"/>
    <p:sldId id="302" r:id="rId29"/>
    <p:sldId id="304" r:id="rId30"/>
    <p:sldId id="305" r:id="rId31"/>
    <p:sldId id="30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FA900-309D-4CD4-8B54-BEFCA6767068}" type="datetimeFigureOut">
              <a:rPr lang="en-AU" smtClean="0"/>
              <a:t>11/11/2016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4E67B-0688-49BF-9E06-5F0C7E31E0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942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93305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D2C-0198-4C19-8868-30B98A918238}" type="slidenum">
              <a:rPr lang="en-AU" smtClean="0"/>
              <a:t>‹#›</a:t>
            </a:fld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9989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805263"/>
            <a:ext cx="3941704" cy="93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7" y="6130477"/>
            <a:ext cx="3790950" cy="285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41" y="627137"/>
            <a:ext cx="3917281" cy="178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1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CONCORD CENTRE FOR PALLIATIVE CARE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D2C-0198-4C19-8868-30B98A918238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021288"/>
            <a:ext cx="745719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CONCORD CENTRE FOR PALLIATIVE CARE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D2C-0198-4C19-8868-30B98A918238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021288"/>
            <a:ext cx="745719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6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AU" b="1" dirty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D2C-0198-4C19-8868-30B98A918238}" type="slidenum">
              <a:rPr lang="en-AU" smtClean="0"/>
              <a:t>‹#›</a:t>
            </a:fld>
            <a:endParaRPr lang="en-AU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097165"/>
            <a:ext cx="3335337" cy="64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49280"/>
            <a:ext cx="151216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46" y="6299113"/>
            <a:ext cx="3240360" cy="24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4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CONCORD CENTRE FOR PALLIATIVE CARE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D2C-0198-4C19-8868-30B98A918238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021288"/>
            <a:ext cx="745719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1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CONCORD CENTRE FOR PALLIATIVE CARE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D2C-0198-4C19-8868-30B98A918238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021288"/>
            <a:ext cx="745719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5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CONCORD CENTRE FOR PALLIATIVE CARE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D2C-0198-4C19-8868-30B98A918238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021288"/>
            <a:ext cx="745719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5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CONCORD CENTRE FOR PALLIATIVE CARE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D2C-0198-4C19-8868-30B98A918238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021288"/>
            <a:ext cx="745719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3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CONCORD CENTRE FOR PALLIATIVE CARE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D2C-0198-4C19-8868-30B98A918238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021288"/>
            <a:ext cx="745719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0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CONCORD CENTRE FOR PALLIATIVE CARE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D2C-0198-4C19-8868-30B98A918238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021288"/>
            <a:ext cx="745719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6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CONCORD CENTRE FOR PALLIATIVE CARE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2D2C-0198-4C19-8868-30B98A918238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021288"/>
            <a:ext cx="745719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5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CONCORD CENTRE FOR PALLIATIVE CARE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2D2C-0198-4C19-8868-30B98A918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61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ettyimages.com.au/detail/56983485/Illustration-Works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429000"/>
            <a:ext cx="7772400" cy="1470025"/>
          </a:xfrm>
        </p:spPr>
        <p:txBody>
          <a:bodyPr/>
          <a:lstStyle/>
          <a:p>
            <a:r>
              <a:rPr lang="en-AU" dirty="0" smtClean="0"/>
              <a:t>Ethics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435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AU" sz="2400" smtClean="0"/>
              <a:t>Access to good care</a:t>
            </a:r>
          </a:p>
          <a:p>
            <a:pPr eaLnBrk="1" hangingPunct="1">
              <a:lnSpc>
                <a:spcPct val="80000"/>
              </a:lnSpc>
            </a:pPr>
            <a:r>
              <a:rPr lang="en-AU" sz="2400" smtClean="0"/>
              <a:t>High standard of care</a:t>
            </a:r>
          </a:p>
          <a:p>
            <a:pPr eaLnBrk="1" hangingPunct="1">
              <a:lnSpc>
                <a:spcPct val="80000"/>
              </a:lnSpc>
            </a:pPr>
            <a:r>
              <a:rPr lang="en-AU" sz="2400" smtClean="0"/>
              <a:t>Respect for the individual</a:t>
            </a:r>
          </a:p>
          <a:p>
            <a:pPr eaLnBrk="1" hangingPunct="1">
              <a:lnSpc>
                <a:spcPct val="80000"/>
              </a:lnSpc>
            </a:pPr>
            <a:r>
              <a:rPr lang="en-AU" sz="2400" smtClean="0"/>
              <a:t>Cultural context</a:t>
            </a:r>
          </a:p>
          <a:p>
            <a:pPr eaLnBrk="1" hangingPunct="1">
              <a:lnSpc>
                <a:spcPct val="80000"/>
              </a:lnSpc>
            </a:pPr>
            <a:r>
              <a:rPr lang="en-AU" sz="2400" smtClean="0"/>
              <a:t>To access information</a:t>
            </a:r>
          </a:p>
          <a:p>
            <a:pPr eaLnBrk="1" hangingPunct="1">
              <a:lnSpc>
                <a:spcPct val="80000"/>
              </a:lnSpc>
            </a:pPr>
            <a:r>
              <a:rPr lang="en-AU" sz="2400" smtClean="0"/>
              <a:t>Involved in decision making</a:t>
            </a:r>
          </a:p>
          <a:p>
            <a:pPr eaLnBrk="1" hangingPunct="1">
              <a:lnSpc>
                <a:spcPct val="80000"/>
              </a:lnSpc>
            </a:pPr>
            <a:r>
              <a:rPr lang="en-AU" sz="2400" smtClean="0"/>
              <a:t>Pain relief and relief of suffering</a:t>
            </a:r>
          </a:p>
          <a:p>
            <a:pPr eaLnBrk="1" hangingPunct="1">
              <a:lnSpc>
                <a:spcPct val="80000"/>
              </a:lnSpc>
            </a:pPr>
            <a:r>
              <a:rPr lang="en-AU" sz="2400" smtClean="0"/>
              <a:t>Right to access palliative care</a:t>
            </a:r>
          </a:p>
          <a:p>
            <a:pPr eaLnBrk="1" hangingPunct="1">
              <a:lnSpc>
                <a:spcPct val="80000"/>
              </a:lnSpc>
            </a:pPr>
            <a:r>
              <a:rPr lang="en-AU" sz="2400" smtClean="0"/>
              <a:t>Right to know they are dying</a:t>
            </a:r>
          </a:p>
          <a:p>
            <a:pPr eaLnBrk="1" hangingPunct="1">
              <a:lnSpc>
                <a:spcPct val="80000"/>
              </a:lnSpc>
            </a:pPr>
            <a:r>
              <a:rPr lang="en-AU" sz="2400" smtClean="0"/>
              <a:t>Right to a dignified death</a:t>
            </a:r>
          </a:p>
          <a:p>
            <a:pPr eaLnBrk="1" hangingPunct="1">
              <a:lnSpc>
                <a:spcPct val="80000"/>
              </a:lnSpc>
            </a:pPr>
            <a:endParaRPr lang="en-AU" sz="240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smtClean="0"/>
              <a:t>A Person’s Rights in Health</a:t>
            </a:r>
          </a:p>
        </p:txBody>
      </p:sp>
    </p:spTree>
    <p:extLst>
      <p:ext uri="{BB962C8B-B14F-4D97-AF65-F5344CB8AC3E}">
        <p14:creationId xmlns:p14="http://schemas.microsoft.com/office/powerpoint/2010/main" val="384489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to consider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Patient’s best interest</a:t>
            </a:r>
          </a:p>
          <a:p>
            <a:pPr lvl="1"/>
            <a:r>
              <a:rPr lang="en-AU" dirty="0" smtClean="0"/>
              <a:t>Direct or indirect</a:t>
            </a:r>
          </a:p>
          <a:p>
            <a:r>
              <a:rPr lang="en-AU" dirty="0" smtClean="0"/>
              <a:t>Moral and ethical framework</a:t>
            </a:r>
          </a:p>
          <a:p>
            <a:r>
              <a:rPr lang="en-AU" dirty="0" smtClean="0"/>
              <a:t>Cultural context</a:t>
            </a:r>
          </a:p>
          <a:p>
            <a:pPr lvl="1"/>
            <a:r>
              <a:rPr lang="en-AU" dirty="0" smtClean="0"/>
              <a:t>True or something to hide behind</a:t>
            </a:r>
          </a:p>
          <a:p>
            <a:r>
              <a:rPr lang="en-AU" dirty="0" smtClean="0"/>
              <a:t>Family-centred decision making versus autonomy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597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AU" altLang="en-US" sz="3200" b="1"/>
              <a:t>AMA Code of Ethics - 2004. Editorially Revised 2006</a:t>
            </a:r>
            <a:r>
              <a:rPr lang="en-AU" altLang="en-US" sz="4000" b="1"/>
              <a:t/>
            </a:r>
            <a:br>
              <a:rPr lang="en-AU" altLang="en-US" sz="4000" b="1"/>
            </a:br>
            <a:endParaRPr lang="en-AU" altLang="en-US" sz="4000" b="1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 sz="2800" b="1"/>
              <a:t>1. The Doctor and the Patient</a:t>
            </a:r>
          </a:p>
          <a:p>
            <a:r>
              <a:rPr lang="en-AU" altLang="en-US" sz="2800" b="1"/>
              <a:t>1.1 Patient Care</a:t>
            </a:r>
            <a:endParaRPr lang="en-AU" altLang="en-US" sz="2800"/>
          </a:p>
          <a:p>
            <a:r>
              <a:rPr lang="en-AU" altLang="en-US" sz="2800"/>
              <a:t>Consider first the well-being of your patient. </a:t>
            </a:r>
          </a:p>
          <a:p>
            <a:r>
              <a:rPr lang="en-AU" altLang="en-US" sz="2800"/>
              <a:t>Treat your patient with compassion and respect. </a:t>
            </a:r>
          </a:p>
          <a:p>
            <a:r>
              <a:rPr lang="en-AU" altLang="en-US" sz="2800"/>
              <a:t>Approach health care as a collaboration between doctor and patient. </a:t>
            </a:r>
          </a:p>
          <a:p>
            <a:r>
              <a:rPr lang="en-AU" altLang="en-US" sz="2800"/>
              <a:t>Practise the science and art of medicine to the best of your ability.</a:t>
            </a:r>
          </a:p>
          <a:p>
            <a:endParaRPr lang="en-AU" altLang="en-US" sz="2800"/>
          </a:p>
        </p:txBody>
      </p:sp>
    </p:spTree>
    <p:extLst>
      <p:ext uri="{BB962C8B-B14F-4D97-AF65-F5344CB8AC3E}">
        <p14:creationId xmlns:p14="http://schemas.microsoft.com/office/powerpoint/2010/main" val="22876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AU" sz="2800" dirty="0" smtClean="0"/>
              <a:t>Assess if a patient is medically competent / capacity to make that decision</a:t>
            </a:r>
          </a:p>
          <a:p>
            <a:pPr eaLnBrk="1" hangingPunct="1"/>
            <a:r>
              <a:rPr lang="en-AU" sz="2800" dirty="0" smtClean="0"/>
              <a:t>Has adequate information to consent or refuse</a:t>
            </a:r>
          </a:p>
          <a:p>
            <a:pPr eaLnBrk="1" hangingPunct="1"/>
            <a:r>
              <a:rPr lang="en-AU" sz="2800" dirty="0" smtClean="0"/>
              <a:t>Dispel inconsistent and irrational beliefs</a:t>
            </a:r>
          </a:p>
          <a:p>
            <a:pPr eaLnBrk="1" hangingPunct="1"/>
            <a:r>
              <a:rPr lang="en-AU" sz="2800" dirty="0" smtClean="0"/>
              <a:t>Address misinformation or irrational fear</a:t>
            </a:r>
          </a:p>
          <a:p>
            <a:pPr eaLnBrk="1" hangingPunct="1"/>
            <a:r>
              <a:rPr lang="en-AU" sz="2800" dirty="0" smtClean="0"/>
              <a:t>Educate the patient</a:t>
            </a:r>
          </a:p>
          <a:p>
            <a:pPr eaLnBrk="1" hangingPunct="1"/>
            <a:r>
              <a:rPr lang="en-AU" sz="2800" dirty="0" smtClean="0"/>
              <a:t>Ultimate responsibility is to the patient not the family</a:t>
            </a:r>
          </a:p>
          <a:p>
            <a:pPr lvl="1" eaLnBrk="1" hangingPunct="1"/>
            <a:r>
              <a:rPr lang="en-AU" sz="2400" dirty="0" smtClean="0"/>
              <a:t>Palliative care goals?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smtClean="0"/>
              <a:t>Physician’s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47239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eaLnBrk="1" hangingPunct="1"/>
            <a:r>
              <a:rPr lang="en-AU" dirty="0" smtClean="0"/>
              <a:t>If they do……..</a:t>
            </a:r>
          </a:p>
          <a:p>
            <a:pPr eaLnBrk="1" hangingPunct="1"/>
            <a:r>
              <a:rPr lang="en-US" dirty="0" smtClean="0"/>
              <a:t>Has the right to make health care decisions</a:t>
            </a:r>
            <a:endParaRPr lang="en-AU" dirty="0" smtClean="0"/>
          </a:p>
          <a:p>
            <a:pPr eaLnBrk="1" hangingPunct="1"/>
            <a:r>
              <a:rPr lang="en-AU" dirty="0" smtClean="0"/>
              <a:t>Has the right to refuse any and all medical interventions</a:t>
            </a:r>
          </a:p>
          <a:p>
            <a:pPr eaLnBrk="1" hangingPunct="1"/>
            <a:r>
              <a:rPr lang="en-AU" dirty="0" smtClean="0"/>
              <a:t>Constitutional right to refuse</a:t>
            </a:r>
          </a:p>
          <a:p>
            <a:pPr lvl="1" eaLnBrk="1" hangingPunct="1"/>
            <a:r>
              <a:rPr lang="en-AU" dirty="0" smtClean="0"/>
              <a:t>‘Abuse’</a:t>
            </a:r>
          </a:p>
          <a:p>
            <a:pPr eaLnBrk="1" hangingPunct="1"/>
            <a:r>
              <a:rPr lang="en-AU" dirty="0" smtClean="0"/>
              <a:t>Has the right to refuse palliative care / symptom control interventions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smtClean="0"/>
              <a:t>Patient with capacity to…</a:t>
            </a:r>
          </a:p>
        </p:txBody>
      </p:sp>
    </p:spTree>
    <p:extLst>
      <p:ext uri="{BB962C8B-B14F-4D97-AF65-F5344CB8AC3E}">
        <p14:creationId xmlns:p14="http://schemas.microsoft.com/office/powerpoint/2010/main" val="38597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How do we provide best care for patients?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>
            <a:normAutofit/>
          </a:bodyPr>
          <a:lstStyle/>
          <a:p>
            <a:r>
              <a:rPr lang="en-AU" sz="3200" dirty="0"/>
              <a:t>…..and still know it is the right thing to </a:t>
            </a:r>
            <a:r>
              <a:rPr lang="en-AU" sz="3200" dirty="0" smtClean="0"/>
              <a:t>do</a:t>
            </a:r>
          </a:p>
          <a:p>
            <a:r>
              <a:rPr lang="en-AU" sz="3200" dirty="0" smtClean="0"/>
              <a:t>Autonomy</a:t>
            </a:r>
          </a:p>
          <a:p>
            <a:r>
              <a:rPr lang="en-AU" sz="3200" dirty="0" smtClean="0"/>
              <a:t>Beneficence</a:t>
            </a:r>
          </a:p>
          <a:p>
            <a:r>
              <a:rPr lang="en-AU" sz="3200" dirty="0" smtClean="0"/>
              <a:t>Non-maleficence</a:t>
            </a:r>
          </a:p>
          <a:p>
            <a:r>
              <a:rPr lang="en-AU" sz="3200" dirty="0" smtClean="0"/>
              <a:t>Justice</a:t>
            </a:r>
          </a:p>
          <a:p>
            <a:r>
              <a:rPr lang="en-AU" sz="3200" dirty="0" smtClean="0"/>
              <a:t>Medical restraint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97945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AU" sz="2400" dirty="0" smtClean="0"/>
              <a:t>Moral and ethical code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000" dirty="0" smtClean="0"/>
              <a:t>Personal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000" dirty="0" smtClean="0"/>
              <a:t>Professional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dirty="0" smtClean="0"/>
              <a:t>Safety for health professional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dirty="0" smtClean="0"/>
              <a:t>Personal vs. professional time and commitment: balance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dirty="0" smtClean="0"/>
              <a:t>Community expectations on a professional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000" dirty="0" smtClean="0"/>
              <a:t>Duty of care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000" dirty="0" smtClean="0"/>
              <a:t>Professional standards and conduct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dirty="0" smtClean="0"/>
              <a:t>Right to refuse to provide treatments against own ethics and morals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000" dirty="0" smtClean="0"/>
              <a:t>Right to hand over care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dirty="0" smtClean="0"/>
              <a:t>Does not have the right to refuse basic care</a:t>
            </a:r>
          </a:p>
          <a:p>
            <a:pPr eaLnBrk="1" hangingPunct="1">
              <a:lnSpc>
                <a:spcPct val="90000"/>
              </a:lnSpc>
            </a:pPr>
            <a:endParaRPr lang="en-AU" sz="2400" dirty="0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Professional’s Rights</a:t>
            </a:r>
          </a:p>
        </p:txBody>
      </p:sp>
    </p:spTree>
    <p:extLst>
      <p:ext uri="{BB962C8B-B14F-4D97-AF65-F5344CB8AC3E}">
        <p14:creationId xmlns:p14="http://schemas.microsoft.com/office/powerpoint/2010/main" val="30088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268760"/>
            <a:ext cx="7696200" cy="3810000"/>
          </a:xfrm>
        </p:spPr>
        <p:txBody>
          <a:bodyPr>
            <a:normAutofit/>
          </a:bodyPr>
          <a:lstStyle/>
          <a:p>
            <a:pPr eaLnBrk="1" hangingPunct="1"/>
            <a:r>
              <a:rPr lang="en-AU" dirty="0" smtClean="0"/>
              <a:t>MEDICAL FUTILITY</a:t>
            </a:r>
          </a:p>
          <a:p>
            <a:pPr lvl="1" eaLnBrk="1" hangingPunct="1"/>
            <a:r>
              <a:rPr lang="en-AU" dirty="0" smtClean="0"/>
              <a:t>Treatment that will not produce the benefits sought by the patient</a:t>
            </a:r>
          </a:p>
          <a:p>
            <a:pPr lvl="1" eaLnBrk="1" hangingPunct="1"/>
            <a:r>
              <a:rPr lang="en-AU" dirty="0" smtClean="0"/>
              <a:t>Therapy that results in temporary and fleeting benefits that do not improve conditions</a:t>
            </a:r>
          </a:p>
          <a:p>
            <a:pPr lvl="1" eaLnBrk="1" hangingPunct="1"/>
            <a:r>
              <a:rPr lang="en-AU" dirty="0" smtClean="0"/>
              <a:t>Treatment which prolongs the dying process and offers no realistic chance of improvement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6324600" cy="5984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>
                <a:solidFill>
                  <a:srgbClr val="0000FF"/>
                </a:solidFill>
              </a:rPr>
              <a:t>MEDICAL ETHICS</a:t>
            </a:r>
          </a:p>
        </p:txBody>
      </p:sp>
    </p:spTree>
    <p:extLst>
      <p:ext uri="{BB962C8B-B14F-4D97-AF65-F5344CB8AC3E}">
        <p14:creationId xmlns:p14="http://schemas.microsoft.com/office/powerpoint/2010/main" val="18375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AU" sz="2800" dirty="0" smtClean="0"/>
              <a:t>"Medical futility" refers to interventions that are unlikely to produce any significant benefit for the patient. Two kinds of medical futility are often distinguished: </a:t>
            </a:r>
          </a:p>
          <a:p>
            <a:pPr eaLnBrk="1" hangingPunct="1"/>
            <a:r>
              <a:rPr lang="en-AU" sz="2800" i="1" dirty="0" smtClean="0"/>
              <a:t>quantitative futility</a:t>
            </a:r>
            <a:r>
              <a:rPr lang="en-AU" sz="2800" dirty="0" smtClean="0"/>
              <a:t>, where the likelihood that an intervention will benefit the patient is exceedingly poor, and </a:t>
            </a:r>
          </a:p>
          <a:p>
            <a:pPr eaLnBrk="1" hangingPunct="1"/>
            <a:r>
              <a:rPr lang="en-AU" sz="2800" i="1" dirty="0" smtClean="0"/>
              <a:t>qualitative futility</a:t>
            </a:r>
            <a:r>
              <a:rPr lang="en-AU" sz="2800" dirty="0" smtClean="0"/>
              <a:t>, where the quality of benefit an intervention will produce is exceedingly poor. </a:t>
            </a:r>
          </a:p>
          <a:p>
            <a:pPr eaLnBrk="1" hangingPunct="1">
              <a:buFontTx/>
              <a:buNone/>
            </a:pPr>
            <a:r>
              <a:rPr lang="en-AU" sz="1800" b="1" i="1" dirty="0" smtClean="0"/>
              <a:t>ETHICS IN MEDICINE</a:t>
            </a:r>
            <a:r>
              <a:rPr lang="en-AU" sz="1800" i="1" dirty="0" smtClean="0"/>
              <a:t>   University of Washington School of Medicine 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78625" cy="1143000"/>
          </a:xfrm>
        </p:spPr>
        <p:txBody>
          <a:bodyPr/>
          <a:lstStyle/>
          <a:p>
            <a:pPr eaLnBrk="1" hangingPunct="1"/>
            <a:r>
              <a:rPr lang="en-AU" smtClean="0"/>
              <a:t>Medical Futility</a:t>
            </a:r>
          </a:p>
        </p:txBody>
      </p:sp>
    </p:spTree>
    <p:extLst>
      <p:ext uri="{BB962C8B-B14F-4D97-AF65-F5344CB8AC3E}">
        <p14:creationId xmlns:p14="http://schemas.microsoft.com/office/powerpoint/2010/main" val="41081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AU" sz="2800" dirty="0" smtClean="0"/>
              <a:t>Quality of life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400" dirty="0" smtClean="0"/>
              <a:t>Never should be a value judgement about the worth of a person or their lifestyle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400" dirty="0" smtClean="0"/>
              <a:t>‘good’ or ‘bad’ based on a patient’s prognosis or medical outcome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400" dirty="0" smtClean="0"/>
              <a:t>Determined by the patient</a:t>
            </a:r>
          </a:p>
          <a:p>
            <a:pPr eaLnBrk="1" hangingPunct="1">
              <a:lnSpc>
                <a:spcPct val="80000"/>
              </a:lnSpc>
            </a:pPr>
            <a:r>
              <a:rPr lang="en-AU" sz="2800" dirty="0" smtClean="0"/>
              <a:t>Good and basic medical care is never futile</a:t>
            </a:r>
          </a:p>
          <a:p>
            <a:pPr eaLnBrk="1" hangingPunct="1">
              <a:lnSpc>
                <a:spcPct val="80000"/>
              </a:lnSpc>
            </a:pPr>
            <a:r>
              <a:rPr lang="en-AU" sz="2800" dirty="0" smtClean="0"/>
              <a:t>Assessment of the intervention</a:t>
            </a:r>
          </a:p>
          <a:p>
            <a:pPr eaLnBrk="1" hangingPunct="1">
              <a:lnSpc>
                <a:spcPct val="80000"/>
              </a:lnSpc>
            </a:pPr>
            <a:r>
              <a:rPr lang="en-AU" sz="2800" dirty="0" smtClean="0"/>
              <a:t>There is a difference in treatment that prolongs life compared to treatment that prolongs the dying process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400" dirty="0" err="1" smtClean="0"/>
              <a:t>Eg</a:t>
            </a:r>
            <a:r>
              <a:rPr lang="en-AU" sz="2400" dirty="0" smtClean="0"/>
              <a:t>; the ICU patient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pPr eaLnBrk="1" hangingPunct="1"/>
            <a:r>
              <a:rPr lang="en-AU" smtClean="0"/>
              <a:t>Medical Futility</a:t>
            </a:r>
          </a:p>
        </p:txBody>
      </p:sp>
    </p:spTree>
    <p:extLst>
      <p:ext uri="{BB962C8B-B14F-4D97-AF65-F5344CB8AC3E}">
        <p14:creationId xmlns:p14="http://schemas.microsoft.com/office/powerpoint/2010/main" val="189541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Defining Medical ethics in todays world</a:t>
            </a:r>
          </a:p>
          <a:p>
            <a:r>
              <a:rPr lang="en-AU" dirty="0" smtClean="0"/>
              <a:t>Using case studies to highlight the difference principles of ethics</a:t>
            </a:r>
          </a:p>
          <a:p>
            <a:r>
              <a:rPr lang="en-AU" dirty="0" smtClean="0"/>
              <a:t>How can we use them</a:t>
            </a:r>
          </a:p>
          <a:p>
            <a:r>
              <a:rPr lang="en-AU" dirty="0" smtClean="0"/>
              <a:t>Patient’s rights</a:t>
            </a:r>
          </a:p>
          <a:p>
            <a:r>
              <a:rPr lang="en-AU" dirty="0" smtClean="0"/>
              <a:t>Physicians rights and duties</a:t>
            </a:r>
          </a:p>
          <a:p>
            <a:r>
              <a:rPr lang="en-AU" dirty="0" smtClean="0"/>
              <a:t>Diagnosing dying</a:t>
            </a:r>
          </a:p>
          <a:p>
            <a:r>
              <a:rPr lang="en-AU" dirty="0" smtClean="0"/>
              <a:t>Maintaining hope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5722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Right to non abandonment</a:t>
            </a:r>
          </a:p>
          <a:p>
            <a:pPr eaLnBrk="1" hangingPunct="1"/>
            <a:r>
              <a:rPr lang="en-AU" smtClean="0"/>
              <a:t>Important ethical duty</a:t>
            </a:r>
          </a:p>
          <a:p>
            <a:pPr eaLnBrk="1" hangingPunct="1"/>
            <a:r>
              <a:rPr lang="en-AU" smtClean="0"/>
              <a:t>Feelings of failure: patient Vs clinician</a:t>
            </a:r>
          </a:p>
          <a:p>
            <a:pPr eaLnBrk="1" hangingPunct="1"/>
            <a:r>
              <a:rPr lang="en-AU" smtClean="0"/>
              <a:t>Lack of skills to care for the dying</a:t>
            </a:r>
          </a:p>
          <a:p>
            <a:pPr eaLnBrk="1" hangingPunct="1"/>
            <a:r>
              <a:rPr lang="en-AU" smtClean="0"/>
              <a:t>Lack the communication skills at EOL</a:t>
            </a:r>
          </a:p>
          <a:p>
            <a:pPr eaLnBrk="1" hangingPunct="1"/>
            <a:r>
              <a:rPr lang="en-AU" smtClean="0"/>
              <a:t>Families: Not know how else to care or ‘what else to do’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Non abandonment</a:t>
            </a:r>
          </a:p>
        </p:txBody>
      </p:sp>
    </p:spTree>
    <p:extLst>
      <p:ext uri="{BB962C8B-B14F-4D97-AF65-F5344CB8AC3E}">
        <p14:creationId xmlns:p14="http://schemas.microsoft.com/office/powerpoint/2010/main" val="1009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medical-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1628775"/>
            <a:ext cx="32448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311275" y="922338"/>
            <a:ext cx="241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3600"/>
              <a:t>MEDICINE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6443663" y="4748213"/>
            <a:ext cx="117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3600"/>
              <a:t>LAW</a:t>
            </a:r>
          </a:p>
        </p:txBody>
      </p:sp>
    </p:spTree>
    <p:extLst>
      <p:ext uri="{BB962C8B-B14F-4D97-AF65-F5344CB8AC3E}">
        <p14:creationId xmlns:p14="http://schemas.microsoft.com/office/powerpoint/2010/main" val="24665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Duty of care: professional standards</a:t>
            </a:r>
          </a:p>
          <a:p>
            <a:pPr eaLnBrk="1" hangingPunct="1"/>
            <a:r>
              <a:rPr lang="en-AU" smtClean="0"/>
              <a:t>Judged by peers</a:t>
            </a:r>
          </a:p>
          <a:p>
            <a:pPr eaLnBrk="1" hangingPunct="1"/>
            <a:r>
              <a:rPr lang="en-AU" smtClean="0"/>
              <a:t>Not practice defensive medicine</a:t>
            </a:r>
          </a:p>
          <a:p>
            <a:pPr eaLnBrk="1" hangingPunct="1"/>
            <a:r>
              <a:rPr lang="en-AU" smtClean="0"/>
              <a:t>Ethical principle: Futility</a:t>
            </a:r>
          </a:p>
          <a:p>
            <a:pPr eaLnBrk="1" hangingPunct="1"/>
            <a:r>
              <a:rPr lang="en-AU" smtClean="0"/>
              <a:t>Not required to perform or offer any treatments that are considered futile or not in the best interest of the patient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Medicine Vs Law</a:t>
            </a:r>
          </a:p>
        </p:txBody>
      </p:sp>
    </p:spTree>
    <p:extLst>
      <p:ext uri="{BB962C8B-B14F-4D97-AF65-F5344CB8AC3E}">
        <p14:creationId xmlns:p14="http://schemas.microsoft.com/office/powerpoint/2010/main" val="5491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132856"/>
            <a:ext cx="8435975" cy="453650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AU" sz="2400" dirty="0" smtClean="0"/>
              <a:t>Legal duty to uphold refusal of treatments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 smtClean="0"/>
              <a:t>Right to be left alone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 smtClean="0"/>
              <a:t>Right not to receive treatment or other intervention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 smtClean="0"/>
              <a:t>Constitute battery or harm to continue or implement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dirty="0" smtClean="0"/>
              <a:t>No legal duty to provide for patient requests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 smtClean="0"/>
              <a:t>No right to have something that one requests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dirty="0" smtClean="0"/>
              <a:t>There is also a moral difference between the two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eaLnBrk="1" hangingPunct="1"/>
            <a:r>
              <a:rPr lang="en-AU" smtClean="0"/>
              <a:t>Legal concepts</a:t>
            </a:r>
          </a:p>
        </p:txBody>
      </p:sp>
    </p:spTree>
    <p:extLst>
      <p:ext uri="{BB962C8B-B14F-4D97-AF65-F5344CB8AC3E}">
        <p14:creationId xmlns:p14="http://schemas.microsoft.com/office/powerpoint/2010/main" val="1477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request for everything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Often because of an absolute trust in medicine</a:t>
            </a:r>
          </a:p>
          <a:p>
            <a:r>
              <a:rPr lang="en-AU" dirty="0" smtClean="0"/>
              <a:t>Born out of fear</a:t>
            </a:r>
          </a:p>
          <a:p>
            <a:pPr lvl="1"/>
            <a:r>
              <a:rPr lang="en-AU" dirty="0" smtClean="0"/>
              <a:t>Of the unknown</a:t>
            </a:r>
          </a:p>
          <a:p>
            <a:pPr lvl="1"/>
            <a:r>
              <a:rPr lang="en-AU" dirty="0" smtClean="0"/>
              <a:t>Of uncontrolled symptoms</a:t>
            </a:r>
          </a:p>
          <a:p>
            <a:pPr lvl="1"/>
            <a:r>
              <a:rPr lang="en-AU" dirty="0" smtClean="0"/>
              <a:t>Of dying </a:t>
            </a:r>
          </a:p>
          <a:p>
            <a:pPr lvl="1"/>
            <a:r>
              <a:rPr lang="en-AU" dirty="0" smtClean="0"/>
              <a:t>Of death</a:t>
            </a:r>
          </a:p>
          <a:p>
            <a:r>
              <a:rPr lang="en-AU" dirty="0" smtClean="0"/>
              <a:t>No one has explored their understanding of the medical situation</a:t>
            </a:r>
          </a:p>
          <a:p>
            <a:r>
              <a:rPr lang="en-AU" dirty="0" smtClean="0"/>
              <a:t>No one has discussed prognosis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5988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428625"/>
            <a:ext cx="8244408" cy="696119"/>
          </a:xfrm>
          <a:ln>
            <a:miter lim="800000"/>
            <a:headEnd/>
            <a:tailEnd/>
          </a:ln>
        </p:spPr>
        <p:txBody>
          <a:bodyPr lIns="0" tIns="0" rIns="0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5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Diagnosing Dying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9992" y="2708920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This is too late a conversation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18312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Diagnosing Dying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Prognostication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Training in diagnosing ‘active dying’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Withdrawal of medically futile treatment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Minimising observations and interventions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Institution of appropriate end of life care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Medications, mouth and pressure care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Discussion of end of life care with patient and family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Documentation of DNR / NFR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All elements of EOL care pathways but steps before………….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</p:txBody>
      </p:sp>
    </p:spTree>
    <p:extLst>
      <p:ext uri="{BB962C8B-B14F-4D97-AF65-F5344CB8AC3E}">
        <p14:creationId xmlns:p14="http://schemas.microsoft.com/office/powerpoint/2010/main" val="16776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Ethical dilemmas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Many arise from poor and inadequate communication……..</a:t>
            </a:r>
          </a:p>
        </p:txBody>
      </p:sp>
    </p:spTree>
    <p:extLst>
      <p:ext uri="{BB962C8B-B14F-4D97-AF65-F5344CB8AC3E}">
        <p14:creationId xmlns:p14="http://schemas.microsoft.com/office/powerpoint/2010/main" val="164706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AU" sz="2800" smtClean="0"/>
              <a:t>Fear of suffering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smtClean="0"/>
              <a:t>Fear of abandonment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smtClean="0"/>
              <a:t>Fear of starvation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smtClean="0"/>
              <a:t>Fear of dehydration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smtClean="0"/>
              <a:t>Fear of the unknown: spiritual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smtClean="0"/>
              <a:t>Fear of the process of dying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smtClean="0"/>
              <a:t>Fear of being in the dark: lack of information and honesty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Fear of Death and Dying</a:t>
            </a:r>
          </a:p>
        </p:txBody>
      </p:sp>
    </p:spTree>
    <p:extLst>
      <p:ext uri="{BB962C8B-B14F-4D97-AF65-F5344CB8AC3E}">
        <p14:creationId xmlns:p14="http://schemas.microsoft.com/office/powerpoint/2010/main" val="393393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8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Never a goal of Medicine to remove ‘Hope’</a:t>
            </a:r>
          </a:p>
          <a:p>
            <a:pPr eaLnBrk="1" hangingPunct="1"/>
            <a:r>
              <a:rPr lang="en-US" sz="2800" dirty="0" smtClean="0"/>
              <a:t>Palliative Care provides a framework of ‘realistic hope’</a:t>
            </a:r>
          </a:p>
          <a:p>
            <a:pPr eaLnBrk="1" hangingPunct="1"/>
            <a:r>
              <a:rPr lang="en-US" sz="2800" dirty="0" smtClean="0"/>
              <a:t>Provide realistic estimates of treatment options, outcomes and prognosis</a:t>
            </a:r>
          </a:p>
          <a:p>
            <a:pPr lvl="1" eaLnBrk="1" hangingPunct="1"/>
            <a:r>
              <a:rPr lang="en-US" sz="2400" dirty="0" smtClean="0"/>
              <a:t>Doctors feelings of failure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Realistic hope</a:t>
            </a:r>
          </a:p>
        </p:txBody>
      </p:sp>
    </p:spTree>
    <p:extLst>
      <p:ext uri="{BB962C8B-B14F-4D97-AF65-F5344CB8AC3E}">
        <p14:creationId xmlns:p14="http://schemas.microsoft.com/office/powerpoint/2010/main" val="33634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276475"/>
            <a:ext cx="8229600" cy="1143000"/>
          </a:xfrm>
        </p:spPr>
        <p:txBody>
          <a:bodyPr>
            <a:noAutofit/>
          </a:bodyPr>
          <a:lstStyle/>
          <a:p>
            <a:r>
              <a:rPr lang="en-AU" altLang="en-US" sz="2800" dirty="0"/>
              <a:t>“I will define what I conceive medicine to be. In general terms, it is to do away with the sufferings of the sick, to lessen the violence of </a:t>
            </a:r>
            <a:r>
              <a:rPr lang="en-AU" altLang="en-US" sz="2800" dirty="0" smtClean="0"/>
              <a:t>their </a:t>
            </a:r>
            <a:r>
              <a:rPr lang="en-AU" altLang="en-US" sz="2800" dirty="0"/>
              <a:t>disease”</a:t>
            </a:r>
            <a:br>
              <a:rPr lang="en-AU" altLang="en-US" sz="2800" dirty="0"/>
            </a:br>
            <a:r>
              <a:rPr lang="en-AU" altLang="en-US" sz="2800" dirty="0"/>
              <a:t/>
            </a:r>
            <a:br>
              <a:rPr lang="en-AU" altLang="en-US" sz="2800" dirty="0"/>
            </a:br>
            <a:r>
              <a:rPr lang="en-AU" altLang="en-US" sz="2800" dirty="0"/>
              <a:t>				</a:t>
            </a:r>
            <a:r>
              <a:rPr lang="en-AU" altLang="en-US" sz="2400" dirty="0"/>
              <a:t>Hippocrates.</a:t>
            </a:r>
            <a:r>
              <a:rPr lang="en-AU" altLang="en-US" sz="2400" i="1" dirty="0"/>
              <a:t> The Art</a:t>
            </a:r>
          </a:p>
        </p:txBody>
      </p:sp>
      <p:pic>
        <p:nvPicPr>
          <p:cNvPr id="35846" name="Picture 6" descr="5698348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4688"/>
            <a:ext cx="3240087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Explore patient’s goals</a:t>
            </a:r>
          </a:p>
          <a:p>
            <a:r>
              <a:rPr lang="en-US" dirty="0"/>
              <a:t>Maintain realistic hope</a:t>
            </a:r>
          </a:p>
          <a:p>
            <a:r>
              <a:rPr lang="en-US" dirty="0"/>
              <a:t>Don’t provide false </a:t>
            </a:r>
            <a:r>
              <a:rPr lang="en-US" dirty="0" smtClean="0"/>
              <a:t>hope</a:t>
            </a:r>
          </a:p>
          <a:p>
            <a:r>
              <a:rPr lang="en-US" dirty="0" smtClean="0"/>
              <a:t>Don’t say that ‘nothing can be done’</a:t>
            </a:r>
          </a:p>
          <a:p>
            <a:r>
              <a:rPr lang="en-US" dirty="0" smtClean="0"/>
              <a:t>Provide best care</a:t>
            </a:r>
          </a:p>
          <a:p>
            <a:r>
              <a:rPr lang="en-US" dirty="0" smtClean="0"/>
              <a:t>Allow safe place for patient and family to grieve</a:t>
            </a:r>
            <a:endParaRPr lang="en-US" dirty="0"/>
          </a:p>
          <a:p>
            <a:pPr eaLnBrk="1" hangingPunct="1"/>
            <a:r>
              <a:rPr lang="en-US" dirty="0" smtClean="0"/>
              <a:t>Walk the journey alongside the patient</a:t>
            </a:r>
          </a:p>
          <a:p>
            <a:pPr eaLnBrk="1" hangingPunct="1"/>
            <a:r>
              <a:rPr lang="en-US" dirty="0" smtClean="0"/>
              <a:t>Demonstrate sensitivity to religious and cultural beliefs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Framework of realistic hope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897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Overarching </a:t>
            </a:r>
            <a:r>
              <a:rPr lang="en-AU" altLang="en-US" dirty="0" smtClean="0"/>
              <a:t>principle</a:t>
            </a:r>
            <a:endParaRPr lang="en-AU" alt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AU" altLang="en-US" dirty="0"/>
              <a:t>Clear goals of medicine</a:t>
            </a:r>
          </a:p>
          <a:p>
            <a:pPr lvl="1"/>
            <a:r>
              <a:rPr lang="en-AU" altLang="en-US" dirty="0" smtClean="0"/>
              <a:t>All </a:t>
            </a:r>
            <a:r>
              <a:rPr lang="en-AU" altLang="en-US" dirty="0"/>
              <a:t>patients have the right to high quality ‘care’</a:t>
            </a:r>
          </a:p>
          <a:p>
            <a:pPr lvl="1"/>
            <a:r>
              <a:rPr lang="en-AU" altLang="en-US" dirty="0"/>
              <a:t>Relieve burdensome symptoms</a:t>
            </a:r>
          </a:p>
          <a:p>
            <a:pPr lvl="1"/>
            <a:r>
              <a:rPr lang="en-AU" altLang="en-US" dirty="0"/>
              <a:t>Promote the patient’s best </a:t>
            </a:r>
            <a:r>
              <a:rPr lang="en-AU" altLang="en-US" dirty="0" smtClean="0"/>
              <a:t>interests</a:t>
            </a:r>
          </a:p>
          <a:p>
            <a:pPr lvl="1"/>
            <a:r>
              <a:rPr lang="en-AU" altLang="en-US" dirty="0" smtClean="0"/>
              <a:t>Provide care and treatment simultaneously</a:t>
            </a:r>
            <a:endParaRPr lang="en-AU" altLang="en-US" dirty="0"/>
          </a:p>
          <a:p>
            <a:r>
              <a:rPr lang="en-AU" altLang="en-US" dirty="0" smtClean="0"/>
              <a:t>Avoid starting treatments that do not enhance patients quality of life</a:t>
            </a:r>
          </a:p>
          <a:p>
            <a:r>
              <a:rPr lang="en-AU" altLang="en-US" dirty="0" smtClean="0"/>
              <a:t>Stop treatments that are prolonging the dying phase</a:t>
            </a:r>
          </a:p>
          <a:p>
            <a:r>
              <a:rPr lang="en-AU" altLang="en-US" dirty="0" smtClean="0"/>
              <a:t>Good care does not mean preserving life at all cost</a:t>
            </a:r>
            <a:endParaRPr lang="en-AU" altLang="en-US" dirty="0"/>
          </a:p>
          <a:p>
            <a:pPr lvl="1"/>
            <a:endParaRPr lang="en-AU" altLang="en-US" dirty="0"/>
          </a:p>
          <a:p>
            <a:pPr lvl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67561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society wants from medicine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Prevention: research</a:t>
            </a:r>
          </a:p>
          <a:p>
            <a:r>
              <a:rPr lang="en-AU" dirty="0" smtClean="0"/>
              <a:t>Immortality</a:t>
            </a:r>
          </a:p>
          <a:p>
            <a:pPr lvl="1"/>
            <a:r>
              <a:rPr lang="en-AU" dirty="0" smtClean="0"/>
              <a:t>Cure</a:t>
            </a:r>
          </a:p>
          <a:p>
            <a:pPr lvl="1"/>
            <a:r>
              <a:rPr lang="en-AU" dirty="0" smtClean="0"/>
              <a:t>Prolongation of life</a:t>
            </a:r>
          </a:p>
          <a:p>
            <a:r>
              <a:rPr lang="en-AU" dirty="0" smtClean="0"/>
              <a:t>NO suffering</a:t>
            </a:r>
          </a:p>
          <a:p>
            <a:r>
              <a:rPr lang="en-AU" dirty="0" smtClean="0"/>
              <a:t>Rights</a:t>
            </a:r>
          </a:p>
          <a:p>
            <a:pPr lvl="1"/>
            <a:r>
              <a:rPr lang="en-AU" dirty="0" smtClean="0"/>
              <a:t>Autonomy</a:t>
            </a:r>
          </a:p>
          <a:p>
            <a:pPr lvl="1"/>
            <a:r>
              <a:rPr lang="en-AU" dirty="0" smtClean="0"/>
              <a:t>Information</a:t>
            </a:r>
          </a:p>
          <a:p>
            <a:pPr lvl="1"/>
            <a:r>
              <a:rPr lang="en-AU" dirty="0" smtClean="0"/>
              <a:t>Decision making (?)</a:t>
            </a:r>
          </a:p>
          <a:p>
            <a:r>
              <a:rPr lang="en-AU" dirty="0" smtClean="0"/>
              <a:t>Care (cheap, convenient, at home)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20435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Evolution in the concept of care</a:t>
            </a:r>
            <a:endParaRPr lang="en-AU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 lnSpcReduction="10000"/>
          </a:bodyPr>
          <a:lstStyle/>
          <a:p>
            <a:r>
              <a:rPr lang="en-AU" altLang="en-US" dirty="0"/>
              <a:t>Not everything is curative</a:t>
            </a:r>
          </a:p>
          <a:p>
            <a:r>
              <a:rPr lang="en-AU" altLang="en-US" dirty="0"/>
              <a:t>Burden of symptoms are significant </a:t>
            </a:r>
          </a:p>
          <a:p>
            <a:r>
              <a:rPr lang="en-AU" altLang="en-US" dirty="0"/>
              <a:t>Relief of suffering is a big goal of medicine</a:t>
            </a:r>
          </a:p>
          <a:p>
            <a:r>
              <a:rPr lang="en-AU" altLang="en-US" dirty="0"/>
              <a:t>Palliative care is core business</a:t>
            </a:r>
          </a:p>
          <a:p>
            <a:r>
              <a:rPr lang="en-AU" altLang="en-US" dirty="0"/>
              <a:t>Physicians duty of care and responsibilities are articulated</a:t>
            </a:r>
          </a:p>
          <a:p>
            <a:r>
              <a:rPr lang="en-AU" altLang="en-US" dirty="0"/>
              <a:t>Patients and carers have information at their finger tips……….</a:t>
            </a:r>
          </a:p>
        </p:txBody>
      </p:sp>
    </p:spTree>
    <p:extLst>
      <p:ext uri="{BB962C8B-B14F-4D97-AF65-F5344CB8AC3E}">
        <p14:creationId xmlns:p14="http://schemas.microsoft.com/office/powerpoint/2010/main" val="267220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/>
          <a:p>
            <a:r>
              <a:rPr lang="en-AU" dirty="0" smtClean="0"/>
              <a:t>Seen as a failure if death occurs</a:t>
            </a:r>
          </a:p>
          <a:p>
            <a:pPr lvl="1"/>
            <a:r>
              <a:rPr lang="en-AU" dirty="0" smtClean="0"/>
              <a:t>Is this right?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Should all forms of treatment be offered to patients because we have them?</a:t>
            </a:r>
          </a:p>
          <a:p>
            <a:endParaRPr lang="en-AU" dirty="0" smtClean="0"/>
          </a:p>
          <a:p>
            <a:r>
              <a:rPr lang="en-AU" dirty="0" smtClean="0"/>
              <a:t>Should the dying process be prolonged because we can medically?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AU" dirty="0" smtClean="0"/>
              <a:t>Medicine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198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Responsibility towards our patients</a:t>
            </a:r>
          </a:p>
          <a:p>
            <a:r>
              <a:rPr lang="en-AU" dirty="0" smtClean="0"/>
              <a:t>Principle of: ‘Duty of care’</a:t>
            </a:r>
          </a:p>
          <a:p>
            <a:r>
              <a:rPr lang="en-AU" dirty="0" smtClean="0"/>
              <a:t>Governed by a set of medical ethics and personal morality influences that</a:t>
            </a:r>
          </a:p>
          <a:p>
            <a:r>
              <a:rPr lang="en-AU" dirty="0" smtClean="0"/>
              <a:t>Advancements in medical science and technology</a:t>
            </a:r>
          </a:p>
          <a:p>
            <a:r>
              <a:rPr lang="en-AU" dirty="0" smtClean="0"/>
              <a:t>Modernisation of the world</a:t>
            </a:r>
          </a:p>
          <a:p>
            <a:r>
              <a:rPr lang="en-AU" dirty="0" smtClean="0"/>
              <a:t>Westernisation of the world</a:t>
            </a:r>
          </a:p>
          <a:p>
            <a:pPr lvl="1"/>
            <a:r>
              <a:rPr lang="en-AU" dirty="0" smtClean="0"/>
              <a:t>autonomy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Medicine: the changing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99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Today………….</a:t>
            </a:r>
            <a:endParaRPr lang="en-AU" alt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 sz="2400"/>
              <a:t>Large numbers of patients still die distressed with high burden of symptoms</a:t>
            </a:r>
          </a:p>
          <a:p>
            <a:pPr>
              <a:lnSpc>
                <a:spcPct val="90000"/>
              </a:lnSpc>
            </a:pPr>
            <a:r>
              <a:rPr lang="en-AU" altLang="en-US" sz="2400"/>
              <a:t>Are inappropriately resuscitated</a:t>
            </a:r>
          </a:p>
          <a:p>
            <a:pPr>
              <a:lnSpc>
                <a:spcPct val="90000"/>
              </a:lnSpc>
            </a:pPr>
            <a:r>
              <a:rPr lang="en-AU" altLang="en-US" sz="2400"/>
              <a:t>Have futile interventions commenced or continued</a:t>
            </a:r>
          </a:p>
          <a:p>
            <a:pPr>
              <a:lnSpc>
                <a:spcPct val="90000"/>
              </a:lnSpc>
            </a:pPr>
            <a:r>
              <a:rPr lang="en-AU" altLang="en-US" sz="2400"/>
              <a:t>‘Dying’ is still not diagnosed</a:t>
            </a:r>
          </a:p>
          <a:p>
            <a:pPr lvl="1">
              <a:lnSpc>
                <a:spcPct val="90000"/>
              </a:lnSpc>
            </a:pPr>
            <a:r>
              <a:rPr lang="en-AU" altLang="en-US" sz="2000"/>
              <a:t>Large complaints in hospitals about care during the ‘dying’ phase (53% UK in hospitals)</a:t>
            </a:r>
          </a:p>
          <a:p>
            <a:pPr>
              <a:lnSpc>
                <a:spcPct val="90000"/>
              </a:lnSpc>
            </a:pPr>
            <a:r>
              <a:rPr lang="en-AU" altLang="en-US" sz="2400"/>
              <a:t>78% patients think the health professional’s job to discuss where they would like to be cared for and to die </a:t>
            </a:r>
            <a:r>
              <a:rPr lang="en-AU" altLang="en-US" sz="1600" i="1"/>
              <a:t>(Lakhani BMJ 2011)</a:t>
            </a:r>
          </a:p>
        </p:txBody>
      </p:sp>
    </p:spTree>
    <p:extLst>
      <p:ext uri="{BB962C8B-B14F-4D97-AF65-F5344CB8AC3E}">
        <p14:creationId xmlns:p14="http://schemas.microsoft.com/office/powerpoint/2010/main" val="14610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7559625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5 domains of quality end-of-life care (</a:t>
            </a:r>
            <a:r>
              <a:rPr lang="en-US" sz="3600" i="1" dirty="0"/>
              <a:t>Singer,126 patients)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Adequate pain and symptom management</a:t>
            </a:r>
          </a:p>
          <a:p>
            <a:pPr eaLnBrk="1" hangingPunct="1"/>
            <a:r>
              <a:rPr lang="en-US" sz="2800" dirty="0" smtClean="0"/>
              <a:t>Avoiding inappropriate prolongation of dying</a:t>
            </a:r>
          </a:p>
          <a:p>
            <a:pPr eaLnBrk="1" hangingPunct="1"/>
            <a:r>
              <a:rPr lang="en-US" sz="2800" dirty="0" smtClean="0"/>
              <a:t>Achieving a sense of control</a:t>
            </a:r>
          </a:p>
          <a:p>
            <a:pPr eaLnBrk="1" hangingPunct="1"/>
            <a:r>
              <a:rPr lang="en-US" sz="2800" dirty="0" smtClean="0"/>
              <a:t>Relieving the physical and emotional burden that their dying would impose</a:t>
            </a:r>
          </a:p>
          <a:p>
            <a:pPr eaLnBrk="1" hangingPunct="1"/>
            <a:r>
              <a:rPr lang="en-US" sz="2800" dirty="0" smtClean="0"/>
              <a:t>Strengthening relationships with loved ones</a:t>
            </a:r>
          </a:p>
        </p:txBody>
      </p:sp>
    </p:spTree>
    <p:extLst>
      <p:ext uri="{BB962C8B-B14F-4D97-AF65-F5344CB8AC3E}">
        <p14:creationId xmlns:p14="http://schemas.microsoft.com/office/powerpoint/2010/main" val="27037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CCPC G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CCPC GA</Template>
  <TotalTime>28</TotalTime>
  <Words>1278</Words>
  <Application>Microsoft Office PowerPoint</Application>
  <PresentationFormat>On-screen Show (4:3)</PresentationFormat>
  <Paragraphs>212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Powerpoint CCPC GA</vt:lpstr>
      <vt:lpstr>Ethics</vt:lpstr>
      <vt:lpstr>Overview</vt:lpstr>
      <vt:lpstr>“I will define what I conceive medicine to be. In general terms, it is to do away with the sufferings of the sick, to lessen the violence of their disease”      Hippocrates. The Art</vt:lpstr>
      <vt:lpstr>What society wants from medicine</vt:lpstr>
      <vt:lpstr>Evolution in the concept of care</vt:lpstr>
      <vt:lpstr>Medicine</vt:lpstr>
      <vt:lpstr>Medicine: the changing picture</vt:lpstr>
      <vt:lpstr>Today………….</vt:lpstr>
      <vt:lpstr>5 domains of quality end-of-life care (Singer,126 patients)</vt:lpstr>
      <vt:lpstr>A Person’s Rights in Health</vt:lpstr>
      <vt:lpstr>What to consider</vt:lpstr>
      <vt:lpstr>AMA Code of Ethics - 2004. Editorially Revised 2006 </vt:lpstr>
      <vt:lpstr>Physician’s responsibility</vt:lpstr>
      <vt:lpstr>Patient with capacity to…</vt:lpstr>
      <vt:lpstr>How do we provide best care for patients?  </vt:lpstr>
      <vt:lpstr>Professional’s Rights</vt:lpstr>
      <vt:lpstr>MEDICAL ETHICS</vt:lpstr>
      <vt:lpstr>Medical Futility</vt:lpstr>
      <vt:lpstr>Medical Futility</vt:lpstr>
      <vt:lpstr>Non abandonment</vt:lpstr>
      <vt:lpstr>PowerPoint Presentation</vt:lpstr>
      <vt:lpstr>Medicine Vs Law</vt:lpstr>
      <vt:lpstr>Legal concepts</vt:lpstr>
      <vt:lpstr>The request for everything</vt:lpstr>
      <vt:lpstr>Diagnosing Dying</vt:lpstr>
      <vt:lpstr>Diagnosing Dying</vt:lpstr>
      <vt:lpstr>Ethical dilemmas</vt:lpstr>
      <vt:lpstr>Fear of Death and Dying</vt:lpstr>
      <vt:lpstr>Realistic hope</vt:lpstr>
      <vt:lpstr>Framework of realistic hope</vt:lpstr>
      <vt:lpstr>Overarching principle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</dc:title>
  <dc:creator>Administrator</dc:creator>
  <cp:lastModifiedBy>Noi</cp:lastModifiedBy>
  <cp:revision>6</cp:revision>
  <dcterms:created xsi:type="dcterms:W3CDTF">2016-10-24T03:31:22Z</dcterms:created>
  <dcterms:modified xsi:type="dcterms:W3CDTF">2016-11-11T04:39:42Z</dcterms:modified>
</cp:coreProperties>
</file>