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46" d="100"/>
          <a:sy n="46" d="100"/>
        </p:scale>
        <p:origin x="-624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F231C-D2DC-46E9-B545-D35FD95ACDF5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9F89493-35FD-44F3-922B-FF3CC51E92D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8260776" y="172275"/>
            <a:ext cx="3640938" cy="978794"/>
            <a:chOff x="8667750" y="-1808"/>
            <a:chExt cx="3527669" cy="94834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4646" y="-1808"/>
              <a:ext cx="820773" cy="94653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0803" y="0"/>
              <a:ext cx="1415411" cy="94472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7750" y="-1"/>
              <a:ext cx="1293053" cy="946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351204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F231C-D2DC-46E9-B545-D35FD95ACDF5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9F89493-35FD-44F3-922B-FF3CC51E9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7140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F231C-D2DC-46E9-B545-D35FD95ACDF5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9F89493-35FD-44F3-922B-FF3CC51E92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278313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F231C-D2DC-46E9-B545-D35FD95ACDF5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9F89493-35FD-44F3-922B-FF3CC51E9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0464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F231C-D2DC-46E9-B545-D35FD95ACDF5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9F89493-35FD-44F3-922B-FF3CC51E92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194031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F231C-D2DC-46E9-B545-D35FD95ACDF5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9F89493-35FD-44F3-922B-FF3CC51E9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5275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F231C-D2DC-46E9-B545-D35FD95ACDF5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9493-35FD-44F3-922B-FF3CC51E9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3762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F231C-D2DC-46E9-B545-D35FD95ACDF5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9493-35FD-44F3-922B-FF3CC51E9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9241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F231C-D2DC-46E9-B545-D35FD95ACDF5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9493-35FD-44F3-922B-FF3CC51E9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0836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F231C-D2DC-46E9-B545-D35FD95ACDF5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9F89493-35FD-44F3-922B-FF3CC51E9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7187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F231C-D2DC-46E9-B545-D35FD95ACDF5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9F89493-35FD-44F3-922B-FF3CC51E9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2648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F231C-D2DC-46E9-B545-D35FD95ACDF5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9F89493-35FD-44F3-922B-FF3CC51E9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109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F231C-D2DC-46E9-B545-D35FD95ACDF5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9493-35FD-44F3-922B-FF3CC51E9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6728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F231C-D2DC-46E9-B545-D35FD95ACDF5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9493-35FD-44F3-922B-FF3CC51E9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1286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F231C-D2DC-46E9-B545-D35FD95ACDF5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9493-35FD-44F3-922B-FF3CC51E9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755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F231C-D2DC-46E9-B545-D35FD95ACDF5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9F89493-35FD-44F3-922B-FF3CC51E9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3161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accent2">
                <a:lumMod val="0"/>
                <a:lumOff val="100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F231C-D2DC-46E9-B545-D35FD95ACDF5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9F89493-35FD-44F3-922B-FF3CC51E92D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8260776" y="172275"/>
            <a:ext cx="3640938" cy="978794"/>
            <a:chOff x="8667750" y="-1808"/>
            <a:chExt cx="3527669" cy="948344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4646" y="-1808"/>
              <a:ext cx="820773" cy="94653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0803" y="0"/>
              <a:ext cx="1415411" cy="94472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7750" y="-1"/>
              <a:ext cx="1293053" cy="946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917752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2218" y="1454727"/>
            <a:ext cx="10751127" cy="4419599"/>
          </a:xfrm>
        </p:spPr>
        <p:txBody>
          <a:bodyPr>
            <a:normAutofit/>
          </a:bodyPr>
          <a:lstStyle/>
          <a:p>
            <a:pPr algn="ctr"/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latin typeface="LilyUPC" pitchFamily="34" charset="-34"/>
                <a:cs typeface="LilyUPC" pitchFamily="34" charset="-34"/>
              </a:rPr>
              <a:t>โครงการอบรมเชิงปฏิบัติการ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LilyUPC" pitchFamily="34" charset="-34"/>
                <a:cs typeface="LilyUPC" pitchFamily="34" charset="-34"/>
              </a:rPr>
              <a:t/>
            </a:r>
            <a:b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LilyUPC" pitchFamily="34" charset="-34"/>
                <a:cs typeface="LilyUPC" pitchFamily="34" charset="-34"/>
              </a:rPr>
            </a:br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latin typeface="LilyUPC" pitchFamily="34" charset="-34"/>
                <a:cs typeface="LilyUPC" pitchFamily="34" charset="-34"/>
              </a:rPr>
              <a:t>เรื่อง การพัฒนาวิทยากรฝึกอบรมผู้ดูแลและจิตอาสาในพื้นที่ รุ่นที่ 1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LilyUPC" pitchFamily="34" charset="-34"/>
                <a:cs typeface="LilyUPC" pitchFamily="34" charset="-34"/>
              </a:rPr>
              <a:t/>
            </a:r>
            <a:b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LilyUPC" pitchFamily="34" charset="-34"/>
                <a:cs typeface="LilyUPC" pitchFamily="34" charset="-34"/>
              </a:rPr>
            </a:br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latin typeface="LilyUPC" pitchFamily="34" charset="-34"/>
                <a:cs typeface="LilyUPC" pitchFamily="34" charset="-34"/>
              </a:rPr>
              <a:t>วันที่ 24 - 27 กุมภาพันธ์ 2558</a:t>
            </a:r>
            <a:br>
              <a:rPr lang="th-TH" b="1" dirty="0" smtClean="0">
                <a:solidFill>
                  <a:schemeClr val="accent5">
                    <a:lumMod val="50000"/>
                  </a:schemeClr>
                </a:solidFill>
                <a:latin typeface="LilyUPC" pitchFamily="34" charset="-34"/>
                <a:cs typeface="LilyUPC" pitchFamily="34" charset="-34"/>
              </a:rPr>
            </a:br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latin typeface="LilyUPC" pitchFamily="34" charset="-34"/>
                <a:cs typeface="LilyUPC" pitchFamily="34" charset="-34"/>
              </a:rPr>
              <a:t>ณ พักพิงอิงทาง บูติกโฮเทล กรุงเทพฯ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085" y="0"/>
            <a:ext cx="831990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600" b="1" dirty="0" smtClean="0">
                <a:latin typeface="LilyUPC" pitchFamily="34" charset="-34"/>
                <a:cs typeface="LilyUPC" pitchFamily="34" charset="-34"/>
              </a:rPr>
              <a:t>โครงการพัฒนาศักยภาพผู้ดูแลใน</a:t>
            </a:r>
            <a:r>
              <a:rPr lang="th-TH" sz="2600" b="1" dirty="0" smtClean="0">
                <a:latin typeface="LilyUPC" pitchFamily="34" charset="-34"/>
                <a:cs typeface="LilyUPC" pitchFamily="34" charset="-34"/>
              </a:rPr>
              <a:t>ครอบครัวและ</a:t>
            </a:r>
            <a:r>
              <a:rPr lang="th-TH" sz="2600" b="1" dirty="0" smtClean="0">
                <a:latin typeface="LilyUPC" pitchFamily="34" charset="-34"/>
                <a:cs typeface="LilyUPC" pitchFamily="34" charset="-34"/>
              </a:rPr>
              <a:t>จิตอาสาบริบาลผู้ป่วย</a:t>
            </a:r>
            <a:r>
              <a:rPr lang="th-TH" sz="2600" b="1" dirty="0" smtClean="0">
                <a:latin typeface="LilyUPC" pitchFamily="34" charset="-34"/>
                <a:cs typeface="LilyUPC" pitchFamily="34" charset="-34"/>
              </a:rPr>
              <a:t>ระยะประคับประคอง</a:t>
            </a:r>
            <a:endParaRPr lang="en-US" sz="2600" b="1" dirty="0">
              <a:latin typeface="LilyUPC" pitchFamily="34" charset="-34"/>
              <a:cs typeface="LilyUPC" pitchFamily="34" charset="-34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260776" y="172275"/>
            <a:ext cx="3640938" cy="978794"/>
            <a:chOff x="8667750" y="-1808"/>
            <a:chExt cx="3527669" cy="94834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4646" y="-1808"/>
              <a:ext cx="820773" cy="94653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0803" y="0"/>
              <a:ext cx="1415411" cy="94472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7750" y="-1"/>
              <a:ext cx="1293053" cy="946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26442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085" y="0"/>
            <a:ext cx="831990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600" b="1" dirty="0" smtClean="0">
                <a:latin typeface="LilyUPC" pitchFamily="34" charset="-34"/>
                <a:cs typeface="LilyUPC" pitchFamily="34" charset="-34"/>
              </a:rPr>
              <a:t>โครงการพัฒนาศักยภาพผู้ดูแลใน</a:t>
            </a:r>
            <a:r>
              <a:rPr lang="th-TH" sz="2600" b="1" dirty="0" smtClean="0">
                <a:latin typeface="LilyUPC" pitchFamily="34" charset="-34"/>
                <a:cs typeface="LilyUPC" pitchFamily="34" charset="-34"/>
              </a:rPr>
              <a:t>ครอบครัวและ</a:t>
            </a:r>
            <a:r>
              <a:rPr lang="th-TH" sz="2600" b="1" dirty="0" smtClean="0">
                <a:latin typeface="LilyUPC" pitchFamily="34" charset="-34"/>
                <a:cs typeface="LilyUPC" pitchFamily="34" charset="-34"/>
              </a:rPr>
              <a:t>จิตอาสาบริบาลผู้ป่วย</a:t>
            </a:r>
            <a:r>
              <a:rPr lang="th-TH" sz="2600" b="1" dirty="0" smtClean="0">
                <a:latin typeface="LilyUPC" pitchFamily="34" charset="-34"/>
                <a:cs typeface="LilyUPC" pitchFamily="34" charset="-34"/>
              </a:rPr>
              <a:t>ระยะประคับประคอง</a:t>
            </a:r>
            <a:endParaRPr lang="en-US" sz="2600" b="1" dirty="0">
              <a:latin typeface="LilyUPC" pitchFamily="34" charset="-34"/>
              <a:cs typeface="LilyUPC" pitchFamily="34" charset="-34"/>
            </a:endParaRPr>
          </a:p>
        </p:txBody>
      </p:sp>
      <p:pic>
        <p:nvPicPr>
          <p:cNvPr id="2050" name="Picture 2" descr="C:\Users\HP\Pictures\งานอาสาสมัคร\2015-02-24 08.17.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0840" y="411695"/>
            <a:ext cx="5846618" cy="4977724"/>
          </a:xfrm>
          <a:prstGeom prst="rect">
            <a:avLst/>
          </a:prstGeom>
          <a:noFill/>
        </p:spPr>
      </p:pic>
      <p:pic>
        <p:nvPicPr>
          <p:cNvPr id="2051" name="Picture 3" descr="C:\Users\HP\Pictures\งานอาสาสมัคร\2015-02-24 08.56.15.jpg"/>
          <p:cNvPicPr>
            <a:picLocks noChangeAspect="1" noChangeArrowheads="1"/>
          </p:cNvPicPr>
          <p:nvPr/>
        </p:nvPicPr>
        <p:blipFill>
          <a:blip r:embed="rId3" cstate="print"/>
          <a:srcRect l="8084" t="9281" r="6587"/>
          <a:stretch>
            <a:fillRect/>
          </a:stretch>
        </p:blipFill>
        <p:spPr bwMode="auto">
          <a:xfrm>
            <a:off x="5435510" y="1413165"/>
            <a:ext cx="6756490" cy="54448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807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085" y="0"/>
            <a:ext cx="831990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600" b="1" dirty="0" smtClean="0">
                <a:latin typeface="LilyUPC" pitchFamily="34" charset="-34"/>
                <a:cs typeface="LilyUPC" pitchFamily="34" charset="-34"/>
              </a:rPr>
              <a:t>โครงการพัฒนาศักยภาพผู้ดูแลใน</a:t>
            </a:r>
            <a:r>
              <a:rPr lang="th-TH" sz="2600" b="1" dirty="0" smtClean="0">
                <a:latin typeface="LilyUPC" pitchFamily="34" charset="-34"/>
                <a:cs typeface="LilyUPC" pitchFamily="34" charset="-34"/>
              </a:rPr>
              <a:t>ครอบครัวและ</a:t>
            </a:r>
            <a:r>
              <a:rPr lang="th-TH" sz="2600" b="1" dirty="0" smtClean="0">
                <a:latin typeface="LilyUPC" pitchFamily="34" charset="-34"/>
                <a:cs typeface="LilyUPC" pitchFamily="34" charset="-34"/>
              </a:rPr>
              <a:t>จิตอาสาบริบาลผู้ป่วย</a:t>
            </a:r>
            <a:r>
              <a:rPr lang="th-TH" sz="2600" b="1" dirty="0" smtClean="0">
                <a:latin typeface="LilyUPC" pitchFamily="34" charset="-34"/>
                <a:cs typeface="LilyUPC" pitchFamily="34" charset="-34"/>
              </a:rPr>
              <a:t>ระยะประคับประคอง</a:t>
            </a:r>
            <a:endParaRPr lang="en-US" sz="2600" b="1" dirty="0">
              <a:latin typeface="LilyUPC" pitchFamily="34" charset="-34"/>
              <a:cs typeface="LilyUPC" pitchFamily="34" charset="-34"/>
            </a:endParaRPr>
          </a:p>
        </p:txBody>
      </p:sp>
      <p:pic>
        <p:nvPicPr>
          <p:cNvPr id="3074" name="Picture 2" descr="C:\Users\HP\Pictures\งานอาสาสมัคร\2015-02-24 09.02.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092" y="827809"/>
            <a:ext cx="4798289" cy="3598717"/>
          </a:xfrm>
          <a:prstGeom prst="rect">
            <a:avLst/>
          </a:prstGeom>
          <a:noFill/>
        </p:spPr>
      </p:pic>
      <p:pic>
        <p:nvPicPr>
          <p:cNvPr id="3075" name="Picture 3" descr="C:\Users\HP\Pictures\งานอาสาสมัคร\2015-02-24 09.42.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8831" y="1246908"/>
            <a:ext cx="2821710" cy="3131128"/>
          </a:xfrm>
          <a:prstGeom prst="rect">
            <a:avLst/>
          </a:prstGeom>
          <a:noFill/>
        </p:spPr>
      </p:pic>
      <p:pic>
        <p:nvPicPr>
          <p:cNvPr id="3076" name="Picture 4" descr="C:\Users\HP\Pictures\งานอาสาสมัคร\2015-02-24 09.44.40.jpg"/>
          <p:cNvPicPr>
            <a:picLocks noChangeAspect="1" noChangeArrowheads="1"/>
          </p:cNvPicPr>
          <p:nvPr/>
        </p:nvPicPr>
        <p:blipFill>
          <a:blip r:embed="rId4" cstate="print"/>
          <a:srcRect t="37607" b="14245"/>
          <a:stretch>
            <a:fillRect/>
          </a:stretch>
        </p:blipFill>
        <p:spPr bwMode="auto">
          <a:xfrm>
            <a:off x="-55420" y="4447306"/>
            <a:ext cx="6675763" cy="2410693"/>
          </a:xfrm>
          <a:prstGeom prst="rect">
            <a:avLst/>
          </a:prstGeom>
          <a:noFill/>
        </p:spPr>
      </p:pic>
      <p:pic>
        <p:nvPicPr>
          <p:cNvPr id="3077" name="Picture 5" descr="C:\Users\HP\Pictures\งานอาสาสมัคร\2015-02-24 09.44.59.jpg"/>
          <p:cNvPicPr>
            <a:picLocks noChangeAspect="1" noChangeArrowheads="1"/>
          </p:cNvPicPr>
          <p:nvPr/>
        </p:nvPicPr>
        <p:blipFill>
          <a:blip r:embed="rId5" cstate="print"/>
          <a:srcRect t="37255" b="5664"/>
          <a:stretch>
            <a:fillRect/>
          </a:stretch>
        </p:blipFill>
        <p:spPr bwMode="auto">
          <a:xfrm>
            <a:off x="6497571" y="4422000"/>
            <a:ext cx="5722563" cy="244985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20837" y="568037"/>
            <a:ext cx="36134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latin typeface="LilyUPC" pitchFamily="34" charset="-34"/>
                <a:cs typeface="LilyUPC" pitchFamily="34" charset="-34"/>
              </a:rPr>
              <a:t>พิธีเปิดและกิจกรรมสันทนาการ</a:t>
            </a:r>
            <a:endParaRPr lang="th-TH" sz="3200" b="1" dirty="0">
              <a:latin typeface="LilyUPC" pitchFamily="34" charset="-34"/>
              <a:cs typeface="LilyUPC" pitchFamily="34" charset="-34"/>
            </a:endParaRPr>
          </a:p>
        </p:txBody>
      </p:sp>
      <p:pic>
        <p:nvPicPr>
          <p:cNvPr id="3078" name="Picture 6" descr="C:\Users\HP\Pictures\งานอาสาสมัคร\2015-02-26 09.32.56.jpg"/>
          <p:cNvPicPr>
            <a:picLocks noChangeAspect="1" noChangeArrowheads="1"/>
          </p:cNvPicPr>
          <p:nvPr/>
        </p:nvPicPr>
        <p:blipFill>
          <a:blip r:embed="rId6" cstate="print"/>
          <a:srcRect r="12279"/>
          <a:stretch>
            <a:fillRect/>
          </a:stretch>
        </p:blipFill>
        <p:spPr bwMode="auto">
          <a:xfrm>
            <a:off x="8529780" y="1260763"/>
            <a:ext cx="3662220" cy="3131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6962" y="166910"/>
            <a:ext cx="3156710" cy="622799"/>
          </a:xfrm>
        </p:spPr>
        <p:txBody>
          <a:bodyPr>
            <a:noAutofit/>
          </a:bodyPr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LilyUPC" pitchFamily="34" charset="-34"/>
                <a:cs typeface="LilyUPC" pitchFamily="34" charset="-34"/>
              </a:rPr>
              <a:t>ประชุม/กิจกรรมกลุ่ม</a:t>
            </a:r>
            <a:endParaRPr lang="th-TH" b="1" dirty="0">
              <a:solidFill>
                <a:schemeClr val="tx1"/>
              </a:solidFill>
              <a:latin typeface="LilyUPC" pitchFamily="34" charset="-34"/>
              <a:cs typeface="LilyUPC" pitchFamily="34" charset="-34"/>
            </a:endParaRPr>
          </a:p>
        </p:txBody>
      </p:sp>
      <p:pic>
        <p:nvPicPr>
          <p:cNvPr id="4098" name="Picture 2" descr="C:\Users\HP\Pictures\งานอาสาสมัคร\2015-02-24 10.04.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01673" cy="3976255"/>
          </a:xfrm>
          <a:prstGeom prst="rect">
            <a:avLst/>
          </a:prstGeom>
          <a:noFill/>
        </p:spPr>
      </p:pic>
      <p:pic>
        <p:nvPicPr>
          <p:cNvPr id="4100" name="Picture 4" descr="C:\Users\HP\Pictures\งานอาสาสมัคร\2015-02-24 13.43.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6327" y="1108363"/>
            <a:ext cx="3362037" cy="2521528"/>
          </a:xfrm>
          <a:prstGeom prst="rect">
            <a:avLst/>
          </a:prstGeom>
          <a:noFill/>
        </p:spPr>
      </p:pic>
      <p:pic>
        <p:nvPicPr>
          <p:cNvPr id="4101" name="Picture 5" descr="C:\Users\HP\Pictures\งานอาสาสมัคร\2015-02-24 13.46.5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6806" y="1122215"/>
            <a:ext cx="3415193" cy="2561395"/>
          </a:xfrm>
          <a:prstGeom prst="rect">
            <a:avLst/>
          </a:prstGeom>
          <a:noFill/>
        </p:spPr>
      </p:pic>
      <p:pic>
        <p:nvPicPr>
          <p:cNvPr id="4102" name="Picture 6" descr="C:\Users\HP\Pictures\งานอาสาสมัคร\2015-02-24 13.48.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47853" y="3674914"/>
            <a:ext cx="3523672" cy="3183086"/>
          </a:xfrm>
          <a:prstGeom prst="rect">
            <a:avLst/>
          </a:prstGeom>
          <a:noFill/>
        </p:spPr>
      </p:pic>
      <p:pic>
        <p:nvPicPr>
          <p:cNvPr id="4103" name="Picture 7" descr="C:\Users\HP\Pictures\งานอาสาสมัคร\2015-02-24 13.47.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66908" y="3657598"/>
            <a:ext cx="3325092" cy="3200402"/>
          </a:xfrm>
          <a:prstGeom prst="rect">
            <a:avLst/>
          </a:prstGeom>
          <a:noFill/>
        </p:spPr>
      </p:pic>
      <p:pic>
        <p:nvPicPr>
          <p:cNvPr id="4104" name="Picture 8" descr="C:\Users\HP\Pictures\งานอาสาสมัคร\2015-02-24 14.01.45.jpg"/>
          <p:cNvPicPr>
            <a:picLocks noChangeAspect="1" noChangeArrowheads="1"/>
          </p:cNvPicPr>
          <p:nvPr/>
        </p:nvPicPr>
        <p:blipFill>
          <a:blip r:embed="rId7" cstate="print"/>
          <a:srcRect t="10109" b="22055"/>
          <a:stretch>
            <a:fillRect/>
          </a:stretch>
        </p:blipFill>
        <p:spPr bwMode="auto">
          <a:xfrm>
            <a:off x="0" y="3990095"/>
            <a:ext cx="5527962" cy="2812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2608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P\Pictures\งานอาสาสมัคร\2015-02-24 10.07.35.jpg"/>
          <p:cNvPicPr>
            <a:picLocks noChangeAspect="1" noChangeArrowheads="1"/>
          </p:cNvPicPr>
          <p:nvPr/>
        </p:nvPicPr>
        <p:blipFill>
          <a:blip r:embed="rId2" cstate="print"/>
          <a:srcRect l="21762"/>
          <a:stretch>
            <a:fillRect/>
          </a:stretch>
        </p:blipFill>
        <p:spPr bwMode="auto">
          <a:xfrm>
            <a:off x="3269672" y="1427016"/>
            <a:ext cx="2702639" cy="259080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45672" y="581892"/>
            <a:ext cx="44967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 smtClean="0">
                <a:latin typeface="LilyUPC" pitchFamily="34" charset="-34"/>
                <a:cs typeface="LilyUPC" pitchFamily="34" charset="-34"/>
              </a:rPr>
              <a:t>นำเสนอ/แสดงความคิดเห็น</a:t>
            </a:r>
            <a:endParaRPr lang="th-TH" sz="4400" b="1" dirty="0">
              <a:latin typeface="LilyUPC" pitchFamily="34" charset="-34"/>
              <a:cs typeface="LilyUPC" pitchFamily="34" charset="-34"/>
            </a:endParaRPr>
          </a:p>
        </p:txBody>
      </p:sp>
      <p:pic>
        <p:nvPicPr>
          <p:cNvPr id="5123" name="Picture 3" descr="C:\Users\HP\Pictures\งานอาสาสมัคร\2015-02-24 10.08.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639" y="1274617"/>
            <a:ext cx="3103419" cy="2521527"/>
          </a:xfrm>
          <a:prstGeom prst="rect">
            <a:avLst/>
          </a:prstGeom>
          <a:noFill/>
        </p:spPr>
      </p:pic>
      <p:pic>
        <p:nvPicPr>
          <p:cNvPr id="5124" name="Picture 4" descr="C:\Users\HP\Pictures\งานอาสาสมัคร\2015-02-24 10.12.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776" y="3851568"/>
            <a:ext cx="3786913" cy="2840185"/>
          </a:xfrm>
          <a:prstGeom prst="rect">
            <a:avLst/>
          </a:prstGeom>
          <a:noFill/>
        </p:spPr>
      </p:pic>
      <p:pic>
        <p:nvPicPr>
          <p:cNvPr id="5125" name="Picture 5" descr="C:\Users\HP\Pictures\งานอาสาสมัคร\2015-02-24 14.20.04.jpg"/>
          <p:cNvPicPr>
            <a:picLocks noChangeAspect="1" noChangeArrowheads="1"/>
          </p:cNvPicPr>
          <p:nvPr/>
        </p:nvPicPr>
        <p:blipFill>
          <a:blip r:embed="rId5" cstate="print"/>
          <a:srcRect l="14151"/>
          <a:stretch>
            <a:fillRect/>
          </a:stretch>
        </p:blipFill>
        <p:spPr bwMode="auto">
          <a:xfrm>
            <a:off x="5902036" y="1413165"/>
            <a:ext cx="3187592" cy="2784762"/>
          </a:xfrm>
          <a:prstGeom prst="rect">
            <a:avLst/>
          </a:prstGeom>
          <a:noFill/>
        </p:spPr>
      </p:pic>
      <p:pic>
        <p:nvPicPr>
          <p:cNvPr id="5126" name="Picture 6" descr="C:\Users\HP\Pictures\งานอาสาสมัคร\2015-02-24 14.21.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02360" y="4100945"/>
            <a:ext cx="3828476" cy="2757055"/>
          </a:xfrm>
          <a:prstGeom prst="rect">
            <a:avLst/>
          </a:prstGeom>
          <a:noFill/>
        </p:spPr>
      </p:pic>
      <p:pic>
        <p:nvPicPr>
          <p:cNvPr id="5127" name="Picture 7" descr="C:\Users\HP\Pictures\งานอาสาสมัคร\2015-02-24 14.22.5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25347" y="1430480"/>
            <a:ext cx="3366653" cy="2739737"/>
          </a:xfrm>
          <a:prstGeom prst="rect">
            <a:avLst/>
          </a:prstGeom>
          <a:noFill/>
        </p:spPr>
      </p:pic>
      <p:pic>
        <p:nvPicPr>
          <p:cNvPr id="5128" name="Picture 8" descr="C:\Users\HP\Pictures\งานอาสาสมัคร\2015-02-24 15.01.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41672" y="4336471"/>
            <a:ext cx="4156363" cy="248494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19085" y="0"/>
            <a:ext cx="831990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600" b="1" dirty="0" smtClean="0">
                <a:latin typeface="LilyUPC" pitchFamily="34" charset="-34"/>
                <a:cs typeface="LilyUPC" pitchFamily="34" charset="-34"/>
              </a:rPr>
              <a:t>โครงการพัฒนาศักยภาพผู้ดูแลใน</a:t>
            </a:r>
            <a:r>
              <a:rPr lang="th-TH" sz="2600" b="1" dirty="0" smtClean="0">
                <a:latin typeface="LilyUPC" pitchFamily="34" charset="-34"/>
                <a:cs typeface="LilyUPC" pitchFamily="34" charset="-34"/>
              </a:rPr>
              <a:t>ครอบครัวและ</a:t>
            </a:r>
            <a:r>
              <a:rPr lang="th-TH" sz="2600" b="1" dirty="0" smtClean="0">
                <a:latin typeface="LilyUPC" pitchFamily="34" charset="-34"/>
                <a:cs typeface="LilyUPC" pitchFamily="34" charset="-34"/>
              </a:rPr>
              <a:t>จิตอาสาบริบาลผู้ป่วย</a:t>
            </a:r>
            <a:r>
              <a:rPr lang="th-TH" sz="2600" b="1" dirty="0" smtClean="0">
                <a:latin typeface="LilyUPC" pitchFamily="34" charset="-34"/>
                <a:cs typeface="LilyUPC" pitchFamily="34" charset="-34"/>
              </a:rPr>
              <a:t>ระยะประคับประคอง</a:t>
            </a:r>
            <a:endParaRPr lang="en-US" sz="2600" b="1" dirty="0">
              <a:latin typeface="LilyUPC" pitchFamily="34" charset="-34"/>
              <a:cs typeface="Lily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692728"/>
            <a:ext cx="2577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latin typeface="LilyUPC" pitchFamily="34" charset="-34"/>
                <a:cs typeface="LilyUPC" pitchFamily="34" charset="-34"/>
              </a:rPr>
              <a:t>วางแผนการสอน</a:t>
            </a:r>
            <a:endParaRPr lang="th-TH" sz="4000" b="1" dirty="0">
              <a:latin typeface="LilyUPC" pitchFamily="34" charset="-34"/>
              <a:cs typeface="LilyUPC" pitchFamily="34" charset="-34"/>
            </a:endParaRPr>
          </a:p>
        </p:txBody>
      </p:sp>
      <p:pic>
        <p:nvPicPr>
          <p:cNvPr id="6146" name="Picture 2" descr="C:\Users\HP\Pictures\งานอาสาสมัคร\2015-02-25 11.40.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289" y="1205346"/>
            <a:ext cx="5758875" cy="3082636"/>
          </a:xfrm>
          <a:prstGeom prst="rect">
            <a:avLst/>
          </a:prstGeom>
          <a:noFill/>
        </p:spPr>
      </p:pic>
      <p:pic>
        <p:nvPicPr>
          <p:cNvPr id="6147" name="Picture 3" descr="C:\Users\HP\Pictures\งานอาสาสมัคร\2015-02-25 11.40.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1895" y="3865421"/>
            <a:ext cx="3990105" cy="2992579"/>
          </a:xfrm>
          <a:prstGeom prst="rect">
            <a:avLst/>
          </a:prstGeom>
          <a:noFill/>
        </p:spPr>
      </p:pic>
      <p:pic>
        <p:nvPicPr>
          <p:cNvPr id="6148" name="Picture 4" descr="C:\Users\HP\Pictures\งานอาสาสมัคร\2015-02-25 18.03.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5055" y="1149928"/>
            <a:ext cx="6068290" cy="314498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19085" y="0"/>
            <a:ext cx="831990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600" b="1" dirty="0" smtClean="0">
                <a:latin typeface="LilyUPC" pitchFamily="34" charset="-34"/>
                <a:cs typeface="LilyUPC" pitchFamily="34" charset="-34"/>
              </a:rPr>
              <a:t>โครงการพัฒนาศักยภาพผู้ดูแลใน</a:t>
            </a:r>
            <a:r>
              <a:rPr lang="th-TH" sz="2600" b="1" dirty="0" smtClean="0">
                <a:latin typeface="LilyUPC" pitchFamily="34" charset="-34"/>
                <a:cs typeface="LilyUPC" pitchFamily="34" charset="-34"/>
              </a:rPr>
              <a:t>ครอบครัวและ</a:t>
            </a:r>
            <a:r>
              <a:rPr lang="th-TH" sz="2600" b="1" dirty="0" smtClean="0">
                <a:latin typeface="LilyUPC" pitchFamily="34" charset="-34"/>
                <a:cs typeface="LilyUPC" pitchFamily="34" charset="-34"/>
              </a:rPr>
              <a:t>จิตอาสาบริบาลผู้ป่วย</a:t>
            </a:r>
            <a:r>
              <a:rPr lang="th-TH" sz="2600" b="1" dirty="0" smtClean="0">
                <a:latin typeface="LilyUPC" pitchFamily="34" charset="-34"/>
                <a:cs typeface="LilyUPC" pitchFamily="34" charset="-34"/>
              </a:rPr>
              <a:t>ระยะประคับประคอง</a:t>
            </a:r>
            <a:endParaRPr lang="en-US" sz="2600" b="1" dirty="0">
              <a:latin typeface="LilyUPC" pitchFamily="34" charset="-34"/>
              <a:cs typeface="LilyUPC" pitchFamily="34" charset="-34"/>
            </a:endParaRPr>
          </a:p>
        </p:txBody>
      </p:sp>
      <p:pic>
        <p:nvPicPr>
          <p:cNvPr id="6149" name="Picture 5" descr="C:\Users\HP\Pictures\งานอาสาสมัคร\2015-02-25 17.44.30.jpg"/>
          <p:cNvPicPr>
            <a:picLocks noChangeAspect="1" noChangeArrowheads="1"/>
          </p:cNvPicPr>
          <p:nvPr/>
        </p:nvPicPr>
        <p:blipFill>
          <a:blip r:embed="rId5" cstate="print"/>
          <a:srcRect t="35277" b="6122"/>
          <a:stretch>
            <a:fillRect/>
          </a:stretch>
        </p:blipFill>
        <p:spPr bwMode="auto">
          <a:xfrm>
            <a:off x="36940" y="4073236"/>
            <a:ext cx="8109527" cy="2784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P\Pictures\งานอาสาสมัคร\2015-02-26 10.17.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2218"/>
            <a:ext cx="4267200" cy="3200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93273" y="540327"/>
            <a:ext cx="33409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latin typeface="LilyUPC" pitchFamily="34" charset="-34"/>
                <a:cs typeface="LilyUPC" pitchFamily="34" charset="-34"/>
              </a:rPr>
              <a:t>นำเสนอเนื้อหาการสอน</a:t>
            </a:r>
            <a:endParaRPr lang="th-TH" sz="4000" b="1" dirty="0">
              <a:latin typeface="LilyUPC" pitchFamily="34" charset="-34"/>
              <a:cs typeface="LilyUPC" pitchFamily="34" charset="-34"/>
            </a:endParaRPr>
          </a:p>
        </p:txBody>
      </p:sp>
      <p:pic>
        <p:nvPicPr>
          <p:cNvPr id="7171" name="Picture 3" descr="C:\Users\HP\Pictures\งานอาสาสมัคร\2015-02-26 11.25.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199" y="1136073"/>
            <a:ext cx="3325092" cy="2493819"/>
          </a:xfrm>
          <a:prstGeom prst="rect">
            <a:avLst/>
          </a:prstGeom>
          <a:noFill/>
        </p:spPr>
      </p:pic>
      <p:pic>
        <p:nvPicPr>
          <p:cNvPr id="7172" name="Picture 4" descr="C:\Users\HP\Pictures\งานอาสาสมัคร\2015-02-26 14.25.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6145" y="1188028"/>
            <a:ext cx="4585855" cy="3439391"/>
          </a:xfrm>
          <a:prstGeom prst="rect">
            <a:avLst/>
          </a:prstGeom>
          <a:noFill/>
        </p:spPr>
      </p:pic>
      <p:pic>
        <p:nvPicPr>
          <p:cNvPr id="7173" name="Picture 5" descr="C:\Users\HP\Pictures\งานอาสาสมัคร\2015-02-26 14.26.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53345" y="3650671"/>
            <a:ext cx="3398982" cy="3207329"/>
          </a:xfrm>
          <a:prstGeom prst="rect">
            <a:avLst/>
          </a:prstGeom>
          <a:noFill/>
        </p:spPr>
      </p:pic>
      <p:pic>
        <p:nvPicPr>
          <p:cNvPr id="7174" name="Picture 6" descr="C:\Users\HP\Pictures\งานอาสาสมัคร\2015-02-26 14.28.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350329"/>
            <a:ext cx="4211782" cy="2507671"/>
          </a:xfrm>
          <a:prstGeom prst="rect">
            <a:avLst/>
          </a:prstGeom>
          <a:noFill/>
        </p:spPr>
      </p:pic>
      <p:pic>
        <p:nvPicPr>
          <p:cNvPr id="7175" name="Picture 7" descr="C:\Users\HP\Pictures\งานอาสาสมัคร\2015-02-26 15.37.00.jpg"/>
          <p:cNvPicPr>
            <a:picLocks noChangeAspect="1" noChangeArrowheads="1"/>
          </p:cNvPicPr>
          <p:nvPr/>
        </p:nvPicPr>
        <p:blipFill>
          <a:blip r:embed="rId7" cstate="print"/>
          <a:srcRect l="18465" t="15353" b="18672"/>
          <a:stretch>
            <a:fillRect/>
          </a:stretch>
        </p:blipFill>
        <p:spPr bwMode="auto">
          <a:xfrm>
            <a:off x="7675418" y="4655128"/>
            <a:ext cx="4516582" cy="2202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A3D (2)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ptA3D.potx" id="{553DB0D9-254C-4458-AF55-A4AE753787A0}" vid="{3CB1DCCC-38AA-4647-9383-89CBE156D6C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pptA3D (2)</Template>
  <TotalTime>145</TotalTime>
  <Words>91</Words>
  <Application>Microsoft Office PowerPoint</Application>
  <PresentationFormat>Custom</PresentationFormat>
  <Paragraphs>11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pptA3D (2)</vt:lpstr>
      <vt:lpstr>โครงการอบรมเชิงปฏิบัติการ  เรื่อง การพัฒนาวิทยากรฝึกอบรมผู้ดูแลและจิตอาสาในพื้นที่ รุ่นที่ 1 วันที่ 24 - 27 กุมภาพันธ์ 2558 ณ พักพิงอิงทาง บูติกโฮเทล กรุงเทพฯ</vt:lpstr>
      <vt:lpstr>Slide 2</vt:lpstr>
      <vt:lpstr>Slide 3</vt:lpstr>
      <vt:lpstr>ประชุม/กิจกรรมกลุ่ม</vt:lpstr>
      <vt:lpstr>Slide 5</vt:lpstr>
      <vt:lpstr>Slide 6</vt:lpstr>
      <vt:lpstr>Slide 7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4</cp:revision>
  <dcterms:created xsi:type="dcterms:W3CDTF">2015-04-16T07:12:15Z</dcterms:created>
  <dcterms:modified xsi:type="dcterms:W3CDTF">2015-05-08T06:16:41Z</dcterms:modified>
</cp:coreProperties>
</file>